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334" r:id="rId2"/>
    <p:sldId id="351" r:id="rId3"/>
    <p:sldId id="331" r:id="rId4"/>
    <p:sldId id="350" r:id="rId5"/>
    <p:sldId id="352" r:id="rId6"/>
    <p:sldId id="34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9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F1D77F2-3D83-4B99-6FAC-CAFBCF99E3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2799FC-62CC-FD77-B084-174F01ED30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71580-E376-4D42-A682-EA2179C593CB}" type="datetimeFigureOut">
              <a:rPr lang="en-AU" smtClean="0"/>
              <a:t>26/01/2023</a:t>
            </a:fld>
            <a:endParaRPr lang="en-AU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A01EC4-3288-A1E2-34DB-2C3F4F3D60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96920F-1F1B-1F48-F1E4-8CD29CEB56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9E6C-EB0D-47D8-9A67-F97AF7709DD7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10361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1732A-9502-4141-AF61-8C48D78DB8B7}" type="datetimeFigureOut"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98E06-4BCC-42E9-87D4-5FEFF541F736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89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Calibri"/>
              <a:ea typeface="La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079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43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45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953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32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97E4-232F-4445-8E50-A41FF83731DB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586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8A4F-103D-49AA-93A2-18B369191F0D}" type="datetime1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8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0E35-EA02-4C3E-A1B1-9749289E6C30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504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1F18-AD52-4996-858F-1C0E3332252F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03572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8EB2-0C23-4554-AFC6-DE55BA05CB90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710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FB6-4DE7-46E8-A492-DC0B4512ED90}" type="datetime1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30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D02F-7404-43B2-86D3-64316B92B308}" type="datetime1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0004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B1ED-21BF-45FE-B68B-608595D90F23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7846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0B81-738E-4C6A-BF6A-6BE866123D4A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8275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F946F-DD2B-4E57-A1D0-67C1603A539F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798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C841-5F34-45E7-9C1F-2D3B9E0C0959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2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8FC5B-2F33-4C67-8461-E082121568CC}" type="datetime1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611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31FBE-0064-45D1-8217-02C587F614D4}" type="datetime1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09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4A6B-D232-44DD-9CE2-CFE5247ABF3C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380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8F0F-1554-4F24-9528-680F4CA9815B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92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A65D8-284A-4AA6-BF0F-5DF0C709B149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5155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BCBE-C93A-4D51-B401-ECEB870EC092}" type="datetime1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124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5F1444-C959-4452-9CC8-C3F6A1AEA4A9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85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2.png"/><Relationship Id="rId18" Type="http://schemas.openxmlformats.org/officeDocument/2006/relationships/image" Target="../media/image8.png"/><Relationship Id="rId3" Type="http://schemas.microsoft.com/office/2007/relationships/media" Target="../media/media2.mov"/><Relationship Id="rId21" Type="http://schemas.openxmlformats.org/officeDocument/2006/relationships/image" Target="../media/image11.png"/><Relationship Id="rId7" Type="http://schemas.microsoft.com/office/2007/relationships/media" Target="../media/media4.mov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7.png"/><Relationship Id="rId2" Type="http://schemas.openxmlformats.org/officeDocument/2006/relationships/video" Target="../media/media1.mov"/><Relationship Id="rId16" Type="http://schemas.openxmlformats.org/officeDocument/2006/relationships/image" Target="../media/image5.png"/><Relationship Id="rId20" Type="http://schemas.openxmlformats.org/officeDocument/2006/relationships/image" Target="../media/image10.png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slideLayout" Target="../slideLayouts/slideLayout2.xml"/><Relationship Id="rId5" Type="http://schemas.microsoft.com/office/2007/relationships/media" Target="../media/media3.mov"/><Relationship Id="rId15" Type="http://schemas.openxmlformats.org/officeDocument/2006/relationships/image" Target="../media/image4.png"/><Relationship Id="rId10" Type="http://schemas.microsoft.com/office/2007/relationships/media" Target="../media/media5.mov"/><Relationship Id="rId19" Type="http://schemas.openxmlformats.org/officeDocument/2006/relationships/image" Target="../media/image9.png"/><Relationship Id="rId4" Type="http://schemas.openxmlformats.org/officeDocument/2006/relationships/video" Target="../media/media2.mov"/><Relationship Id="rId9" Type="http://schemas.openxmlformats.org/officeDocument/2006/relationships/video" Target="NULL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o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5.png"/><Relationship Id="rId3" Type="http://schemas.microsoft.com/office/2007/relationships/media" Target="../media/media7.mov"/><Relationship Id="rId21" Type="http://schemas.openxmlformats.org/officeDocument/2006/relationships/image" Target="../media/image15.png"/><Relationship Id="rId7" Type="http://schemas.microsoft.com/office/2007/relationships/media" Target="../media/media9.mov"/><Relationship Id="rId12" Type="http://schemas.openxmlformats.org/officeDocument/2006/relationships/video" Target="../media/media11.mov"/><Relationship Id="rId17" Type="http://schemas.openxmlformats.org/officeDocument/2006/relationships/image" Target="../media/image4.png"/><Relationship Id="rId2" Type="http://schemas.openxmlformats.org/officeDocument/2006/relationships/video" Target="../media/media6.mov"/><Relationship Id="rId16" Type="http://schemas.openxmlformats.org/officeDocument/2006/relationships/image" Target="../media/image3.png"/><Relationship Id="rId20" Type="http://schemas.openxmlformats.org/officeDocument/2006/relationships/image" Target="../media/image14.png"/><Relationship Id="rId1" Type="http://schemas.microsoft.com/office/2007/relationships/media" Target="../media/media6.mov"/><Relationship Id="rId6" Type="http://schemas.openxmlformats.org/officeDocument/2006/relationships/video" Target="../media/media8.mov"/><Relationship Id="rId11" Type="http://schemas.microsoft.com/office/2007/relationships/media" Target="../media/media11.mov"/><Relationship Id="rId24" Type="http://schemas.openxmlformats.org/officeDocument/2006/relationships/image" Target="../media/image18.png"/><Relationship Id="rId5" Type="http://schemas.microsoft.com/office/2007/relationships/media" Target="../media/media8.mov"/><Relationship Id="rId15" Type="http://schemas.openxmlformats.org/officeDocument/2006/relationships/image" Target="../media/image2.png"/><Relationship Id="rId23" Type="http://schemas.openxmlformats.org/officeDocument/2006/relationships/image" Target="../media/image17.png"/><Relationship Id="rId10" Type="http://schemas.openxmlformats.org/officeDocument/2006/relationships/video" Target="../media/media10.mov"/><Relationship Id="rId19" Type="http://schemas.openxmlformats.org/officeDocument/2006/relationships/image" Target="../media/image13.png"/><Relationship Id="rId4" Type="http://schemas.openxmlformats.org/officeDocument/2006/relationships/video" Target="../media/media7.mov"/><Relationship Id="rId9" Type="http://schemas.microsoft.com/office/2007/relationships/media" Target="../media/media10.mov"/><Relationship Id="rId14" Type="http://schemas.openxmlformats.org/officeDocument/2006/relationships/notesSlide" Target="../notesSlides/notesSlide4.xml"/><Relationship Id="rId2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22.png"/><Relationship Id="rId3" Type="http://schemas.openxmlformats.org/officeDocument/2006/relationships/video" Target="../media/media12.mp4"/><Relationship Id="rId7" Type="http://schemas.openxmlformats.org/officeDocument/2006/relationships/video" Target="../media/media14.mp4"/><Relationship Id="rId12" Type="http://schemas.openxmlformats.org/officeDocument/2006/relationships/image" Target="../media/image21.png"/><Relationship Id="rId2" Type="http://schemas.microsoft.com/office/2007/relationships/media" Target="../media/media12.mp4"/><Relationship Id="rId1" Type="http://schemas.openxmlformats.org/officeDocument/2006/relationships/tags" Target="../tags/tag1.xml"/><Relationship Id="rId6" Type="http://schemas.microsoft.com/office/2007/relationships/media" Target="../media/media14.mp4"/><Relationship Id="rId11" Type="http://schemas.openxmlformats.org/officeDocument/2006/relationships/image" Target="../media/image20.png"/><Relationship Id="rId5" Type="http://schemas.openxmlformats.org/officeDocument/2006/relationships/video" Target="../media/media13.mp4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microsoft.com/office/2007/relationships/media" Target="../media/media13.mp4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F53E91E4-7588-3CB1-61C5-73FEC013E0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701" r="9091" b="125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2DD14-E433-D66E-7A8D-C7E73A083AD2}"/>
              </a:ext>
            </a:extLst>
          </p:cNvPr>
          <p:cNvSpPr txBox="1"/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ea typeface="+mn-lt"/>
                <a:cs typeface="+mn-lt"/>
              </a:rPr>
              <a:t>MRI segmentation by HDBSCAN 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2BB50-53AF-C89D-625F-E7CA056E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21"/>
    </mc:Choice>
    <mc:Fallback xmlns="">
      <p:transition spd="slow" advTm="1862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AE99B-D365-8750-C87B-62E41717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MRI </a:t>
            </a:r>
            <a:r>
              <a:rPr lang="de-DE" dirty="0" err="1"/>
              <a:t>information</a:t>
            </a:r>
            <a:endParaRPr lang="en-AU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878C7D-61C1-550E-1489-071B39D44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706880"/>
            <a:ext cx="9404723" cy="4861559"/>
          </a:xfrm>
        </p:spPr>
        <p:txBody>
          <a:bodyPr>
            <a:normAutofit/>
          </a:bodyPr>
          <a:lstStyle/>
          <a:p>
            <a:r>
              <a:rPr lang="de-DE" dirty="0"/>
              <a:t>NL (male): </a:t>
            </a:r>
          </a:p>
          <a:p>
            <a:pPr lvl="2"/>
            <a:r>
              <a:rPr lang="de-DE" dirty="0"/>
              <a:t>PTID: 073_S_0089</a:t>
            </a:r>
          </a:p>
          <a:p>
            <a:pPr lvl="4"/>
            <a:r>
              <a:rPr lang="de-DE" dirty="0"/>
              <a:t>The </a:t>
            </a:r>
            <a:r>
              <a:rPr lang="de-DE" dirty="0" err="1"/>
              <a:t>image</a:t>
            </a:r>
            <a:r>
              <a:rPr lang="de-DE" dirty="0"/>
              <a:t> code S11161_I119227</a:t>
            </a:r>
          </a:p>
          <a:p>
            <a:pPr lvl="2"/>
            <a:endParaRPr lang="de-DE" dirty="0"/>
          </a:p>
          <a:p>
            <a:r>
              <a:rPr lang="de-DE" dirty="0"/>
              <a:t>MCI (male):  </a:t>
            </a:r>
          </a:p>
          <a:p>
            <a:pPr lvl="2"/>
            <a:r>
              <a:rPr lang="de-DE" dirty="0"/>
              <a:t>PTID: 037_S_0539</a:t>
            </a:r>
          </a:p>
          <a:p>
            <a:pPr lvl="4"/>
            <a:r>
              <a:rPr lang="de-DE" dirty="0"/>
              <a:t>The </a:t>
            </a:r>
            <a:r>
              <a:rPr lang="de-DE" dirty="0" err="1"/>
              <a:t>image</a:t>
            </a:r>
            <a:r>
              <a:rPr lang="de-DE" dirty="0"/>
              <a:t> code S25820_I68538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AD (male):</a:t>
            </a:r>
          </a:p>
          <a:p>
            <a:pPr lvl="2"/>
            <a:r>
              <a:rPr lang="de-DE" dirty="0"/>
              <a:t>PTID: 020_S_0213</a:t>
            </a:r>
          </a:p>
          <a:p>
            <a:pPr lvl="4"/>
            <a:r>
              <a:rPr lang="de-DE" dirty="0"/>
              <a:t>The </a:t>
            </a:r>
            <a:r>
              <a:rPr lang="de-DE" dirty="0" err="1"/>
              <a:t>image</a:t>
            </a:r>
            <a:r>
              <a:rPr lang="de-DE" dirty="0"/>
              <a:t> code S22879_I60609</a:t>
            </a:r>
          </a:p>
          <a:p>
            <a:pPr lvl="2"/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7FFF70-62D4-67F6-B205-12500A19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1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056CD-7A0E-1E28-F215-F844DA5AB897}"/>
              </a:ext>
            </a:extLst>
          </p:cNvPr>
          <p:cNvSpPr txBox="1"/>
          <p:nvPr/>
        </p:nvSpPr>
        <p:spPr>
          <a:xfrm>
            <a:off x="344226" y="0"/>
            <a:ext cx="53050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HDBSCAN Parameter tuning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4E1A46C-2BEB-63A3-A90A-5133B9BE2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09" y="400110"/>
            <a:ext cx="7604630" cy="58405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06D6597-D422-95B9-7D13-5F802DFA23BF}"/>
              </a:ext>
            </a:extLst>
          </p:cNvPr>
          <p:cNvSpPr txBox="1"/>
          <p:nvPr/>
        </p:nvSpPr>
        <p:spPr>
          <a:xfrm>
            <a:off x="8356600" y="1141407"/>
            <a:ext cx="325859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Resolution: 64 x 64 x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chemeClr val="bg1"/>
              </a:solidFill>
            </a:endParaRPr>
          </a:p>
          <a:p>
            <a:r>
              <a:rPr lang="de-CH" dirty="0" err="1">
                <a:solidFill>
                  <a:schemeClr val="bg1"/>
                </a:solidFill>
              </a:rPr>
              <a:t>MinPoint</a:t>
            </a:r>
            <a:r>
              <a:rPr lang="de-CH" dirty="0">
                <a:solidFill>
                  <a:schemeClr val="bg1"/>
                </a:solidFill>
              </a:rPr>
              <a:t>:  </a:t>
            </a:r>
            <a:r>
              <a:rPr lang="en-AU" sz="1800" b="0" i="0" u="none" strike="noStrike" baseline="0" dirty="0">
                <a:solidFill>
                  <a:srgbClr val="000000"/>
                </a:solidFill>
                <a:latin typeface="Century Gothic (Textkörper)"/>
              </a:rPr>
              <a:t>minimum number of </a:t>
            </a:r>
            <a:r>
              <a:rPr lang="en-AU" sz="1800" b="0" i="0" u="none" strike="noStrike" baseline="0" dirty="0" err="1">
                <a:solidFill>
                  <a:srgbClr val="000000"/>
                </a:solidFill>
                <a:latin typeface="Century Gothic (Textkörper)"/>
              </a:rPr>
              <a:t>neighbors</a:t>
            </a:r>
            <a:r>
              <a:rPr lang="en-AU" sz="1800" b="0" i="0" u="none" strike="noStrike" baseline="0" dirty="0">
                <a:solidFill>
                  <a:srgbClr val="000000"/>
                </a:solidFill>
                <a:latin typeface="Century Gothic (Textkörper)"/>
              </a:rPr>
              <a:t> to a core point</a:t>
            </a:r>
          </a:p>
          <a:p>
            <a:endParaRPr lang="en-A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D41F6-720C-8BBF-8D4F-00DD7DF8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3</a:t>
            </a:fld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A647748-EBAD-BA14-6157-7977FDC8C0B1}"/>
              </a:ext>
            </a:extLst>
          </p:cNvPr>
          <p:cNvSpPr/>
          <p:nvPr/>
        </p:nvSpPr>
        <p:spPr>
          <a:xfrm>
            <a:off x="3090638" y="470203"/>
            <a:ext cx="3426504" cy="187814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5"/>
    </mc:Choice>
    <mc:Fallback xmlns="">
      <p:transition spd="slow" advTm="1873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8DF2B58-A56C-9246-8927-A0C33E0A475D}"/>
              </a:ext>
            </a:extLst>
          </p:cNvPr>
          <p:cNvGrpSpPr/>
          <p:nvPr/>
        </p:nvGrpSpPr>
        <p:grpSpPr>
          <a:xfrm>
            <a:off x="576809" y="400110"/>
            <a:ext cx="7604630" cy="5892517"/>
            <a:chOff x="2324140" y="445418"/>
            <a:chExt cx="7604630" cy="5892517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B4E1A46C-2BEB-63A3-A90A-5133B9BE2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24140" y="445418"/>
              <a:ext cx="7604630" cy="58405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1E42A9-21E6-871C-B737-2E7B1E214CF6}"/>
                </a:ext>
              </a:extLst>
            </p:cNvPr>
            <p:cNvSpPr/>
            <p:nvPr/>
          </p:nvSpPr>
          <p:spPr>
            <a:xfrm>
              <a:off x="6522981" y="4367246"/>
              <a:ext cx="1747345" cy="197068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906D6597-D422-95B9-7D13-5F802DFA23BF}"/>
              </a:ext>
            </a:extLst>
          </p:cNvPr>
          <p:cNvSpPr txBox="1"/>
          <p:nvPr/>
        </p:nvSpPr>
        <p:spPr>
          <a:xfrm>
            <a:off x="8356600" y="1141407"/>
            <a:ext cx="32585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>
                <a:solidFill>
                  <a:schemeClr val="bg1"/>
                </a:solidFill>
              </a:rPr>
              <a:t>Resolution: 64 x 64 x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>
              <a:solidFill>
                <a:schemeClr val="bg1"/>
              </a:solidFill>
            </a:endParaRPr>
          </a:p>
          <a:p>
            <a:r>
              <a:rPr lang="de-CH" err="1">
                <a:solidFill>
                  <a:schemeClr val="bg1"/>
                </a:solidFill>
              </a:rPr>
              <a:t>MinPoint</a:t>
            </a:r>
            <a:r>
              <a:rPr lang="de-CH">
                <a:solidFill>
                  <a:schemeClr val="bg1"/>
                </a:solidFill>
              </a:rPr>
              <a:t>:  </a:t>
            </a:r>
            <a:r>
              <a:rPr lang="en-AU" sz="1800" b="0" i="0" u="none" strike="noStrike" baseline="0">
                <a:solidFill>
                  <a:srgbClr val="000000"/>
                </a:solidFill>
                <a:latin typeface="Century Gothic (Textkörper)"/>
              </a:rPr>
              <a:t>minimum number of </a:t>
            </a:r>
            <a:r>
              <a:rPr lang="en-AU" sz="1800" b="0" i="0" u="none" strike="noStrike" baseline="0" err="1">
                <a:solidFill>
                  <a:srgbClr val="000000"/>
                </a:solidFill>
                <a:latin typeface="Century Gothic (Textkörper)"/>
              </a:rPr>
              <a:t>neighbors</a:t>
            </a:r>
            <a:r>
              <a:rPr lang="en-AU" sz="1800" b="0" i="0" u="none" strike="noStrike" baseline="0">
                <a:solidFill>
                  <a:srgbClr val="000000"/>
                </a:solidFill>
                <a:latin typeface="Century Gothic (Textkörper)"/>
              </a:rPr>
              <a:t> to a core point</a:t>
            </a:r>
          </a:p>
          <a:p>
            <a:endParaRPr lang="en-AU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de-CH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D41F6-720C-8BBF-8D4F-00DD7DF8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9E10F-5E3B-E01E-1AC9-BC197F2BA433}"/>
              </a:ext>
            </a:extLst>
          </p:cNvPr>
          <p:cNvSpPr txBox="1"/>
          <p:nvPr/>
        </p:nvSpPr>
        <p:spPr>
          <a:xfrm>
            <a:off x="3835400" y="19177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A647748-EBAD-BA14-6157-7977FDC8C0B1}"/>
              </a:ext>
            </a:extLst>
          </p:cNvPr>
          <p:cNvSpPr/>
          <p:nvPr/>
        </p:nvSpPr>
        <p:spPr>
          <a:xfrm>
            <a:off x="3086100" y="438497"/>
            <a:ext cx="3426504" cy="190865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F4737003-32A4-EFAC-773F-970467D9C51E}"/>
              </a:ext>
            </a:extLst>
          </p:cNvPr>
          <p:cNvSpPr txBox="1"/>
          <p:nvPr/>
        </p:nvSpPr>
        <p:spPr>
          <a:xfrm>
            <a:off x="344226" y="0"/>
            <a:ext cx="53050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HDBSCAN Parameter tuning</a:t>
            </a:r>
          </a:p>
        </p:txBody>
      </p:sp>
      <p:pic>
        <p:nvPicPr>
          <p:cNvPr id="18" name="60_mci">
            <a:hlinkClick r:id="" action="ppaction://media"/>
            <a:extLst>
              <a:ext uri="{FF2B5EF4-FFF2-40B4-BE49-F238E27FC236}">
                <a16:creationId xmlns:a16="http://schemas.microsoft.com/office/drawing/2014/main" id="{1168F906-4910-D88C-EF9E-61D060DE3E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798903" y="4570388"/>
            <a:ext cx="1691600" cy="1670284"/>
          </a:xfrm>
          <a:prstGeom prst="rect">
            <a:avLst/>
          </a:prstGeom>
        </p:spPr>
      </p:pic>
      <p:pic>
        <p:nvPicPr>
          <p:cNvPr id="5" name="40_mci">
            <a:hlinkClick r:id="" action="ppaction://media"/>
            <a:extLst>
              <a:ext uri="{FF2B5EF4-FFF2-40B4-BE49-F238E27FC236}">
                <a16:creationId xmlns:a16="http://schemas.microsoft.com/office/drawing/2014/main" id="{7DD11F34-15A2-A938-0CAD-8F82AC79B51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039899" y="4570388"/>
            <a:ext cx="1708551" cy="1685523"/>
          </a:xfrm>
          <a:prstGeom prst="rect">
            <a:avLst/>
          </a:prstGeom>
        </p:spPr>
      </p:pic>
      <p:pic>
        <p:nvPicPr>
          <p:cNvPr id="10" name="80_mci">
            <a:hlinkClick r:id="" action="ppaction://media"/>
            <a:extLst>
              <a:ext uri="{FF2B5EF4-FFF2-40B4-BE49-F238E27FC236}">
                <a16:creationId xmlns:a16="http://schemas.microsoft.com/office/drawing/2014/main" id="{01C25631-DB1B-14DC-E7C5-0EF1BBFA74D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573448" y="4598174"/>
            <a:ext cx="1607991" cy="1676870"/>
          </a:xfrm>
          <a:prstGeom prst="rect">
            <a:avLst/>
          </a:prstGeom>
        </p:spPr>
      </p:pic>
      <p:pic>
        <p:nvPicPr>
          <p:cNvPr id="12" name="10_mci">
            <a:hlinkClick r:id="" action="ppaction://media"/>
            <a:extLst>
              <a:ext uri="{FF2B5EF4-FFF2-40B4-BE49-F238E27FC236}">
                <a16:creationId xmlns:a16="http://schemas.microsoft.com/office/drawing/2014/main" id="{6021DFAC-F684-7D33-AA8A-3CD43A2999F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085659" y="684286"/>
            <a:ext cx="1705150" cy="1616528"/>
          </a:xfrm>
          <a:prstGeom prst="rect">
            <a:avLst/>
          </a:prstGeom>
        </p:spPr>
      </p:pic>
      <p:pic>
        <p:nvPicPr>
          <p:cNvPr id="20" name="100_mci">
            <a:hlinkClick r:id="" action="ppaction://media"/>
            <a:extLst>
              <a:ext uri="{FF2B5EF4-FFF2-40B4-BE49-F238E27FC236}">
                <a16:creationId xmlns:a16="http://schemas.microsoft.com/office/drawing/2014/main" id="{9F862FC5-6F0F-3EE0-8DB3-AE08E9B72318}"/>
              </a:ext>
            </a:extLst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>
                  <p14:trim st="1035"/>
                </p14:media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865267" y="647775"/>
            <a:ext cx="1678565" cy="165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85"/>
    </mc:Choice>
    <mc:Fallback xmlns="">
      <p:transition spd="slow" advTm="26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14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6D6597-D422-95B9-7D13-5F802DFA23BF}"/>
              </a:ext>
            </a:extLst>
          </p:cNvPr>
          <p:cNvSpPr txBox="1"/>
          <p:nvPr/>
        </p:nvSpPr>
        <p:spPr>
          <a:xfrm>
            <a:off x="9210676" y="1359145"/>
            <a:ext cx="2067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Resolution: </a:t>
            </a:r>
          </a:p>
          <a:p>
            <a:r>
              <a:rPr lang="de-CH" dirty="0">
                <a:solidFill>
                  <a:schemeClr val="bg1"/>
                </a:solidFill>
              </a:rPr>
              <a:t>128 x 128 x 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chemeClr val="bg1"/>
              </a:solidFill>
            </a:endParaRPr>
          </a:p>
          <a:p>
            <a:endParaRPr lang="en-A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D41F6-720C-8BBF-8D4F-00DD7DF8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9E10F-5E3B-E01E-1AC9-BC197F2BA433}"/>
              </a:ext>
            </a:extLst>
          </p:cNvPr>
          <p:cNvSpPr txBox="1"/>
          <p:nvPr/>
        </p:nvSpPr>
        <p:spPr>
          <a:xfrm>
            <a:off x="3835400" y="19177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F4737003-32A4-EFAC-773F-970467D9C51E}"/>
              </a:ext>
            </a:extLst>
          </p:cNvPr>
          <p:cNvSpPr txBox="1"/>
          <p:nvPr/>
        </p:nvSpPr>
        <p:spPr>
          <a:xfrm>
            <a:off x="344226" y="0"/>
            <a:ext cx="53050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HDBSCAN Parameter tuning</a:t>
            </a:r>
          </a:p>
        </p:txBody>
      </p:sp>
      <p:pic>
        <p:nvPicPr>
          <p:cNvPr id="8" name="Screen Recording 2023-01-26 at 23.25.10_20__">
            <a:hlinkClick r:id="" action="ppaction://media"/>
            <a:extLst>
              <a:ext uri="{FF2B5EF4-FFF2-40B4-BE49-F238E27FC236}">
                <a16:creationId xmlns:a16="http://schemas.microsoft.com/office/drawing/2014/main" id="{37CDB6E7-5F7C-E5C9-B060-63940E0FC8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06858" y="776024"/>
            <a:ext cx="3803989" cy="1819627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650359F-8908-5792-DA5E-9AD704DD9882}"/>
              </a:ext>
            </a:extLst>
          </p:cNvPr>
          <p:cNvSpPr txBox="1"/>
          <p:nvPr/>
        </p:nvSpPr>
        <p:spPr>
          <a:xfrm>
            <a:off x="2128453" y="509888"/>
            <a:ext cx="539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MinPoint</a:t>
            </a:r>
            <a:r>
              <a:rPr lang="de-DE" sz="1200" dirty="0">
                <a:solidFill>
                  <a:schemeClr val="bg1"/>
                </a:solidFill>
              </a:rPr>
              <a:t> = 20			</a:t>
            </a:r>
            <a:r>
              <a:rPr lang="de-DE" sz="1200" dirty="0" err="1">
                <a:solidFill>
                  <a:schemeClr val="bg1"/>
                </a:solidFill>
              </a:rPr>
              <a:t>MinPoint</a:t>
            </a:r>
            <a:r>
              <a:rPr lang="de-DE" sz="1200" dirty="0">
                <a:solidFill>
                  <a:schemeClr val="bg1"/>
                </a:solidFill>
              </a:rPr>
              <a:t>= 30</a:t>
            </a:r>
            <a:endParaRPr lang="en-AU" sz="1200" dirty="0">
              <a:solidFill>
                <a:schemeClr val="bg1"/>
              </a:solidFill>
            </a:endParaRPr>
          </a:p>
        </p:txBody>
      </p:sp>
      <p:pic>
        <p:nvPicPr>
          <p:cNvPr id="25" name="Screen Recording 2023-01-27 at 00.06.37_30__">
            <a:hlinkClick r:id="" action="ppaction://media"/>
            <a:extLst>
              <a:ext uri="{FF2B5EF4-FFF2-40B4-BE49-F238E27FC236}">
                <a16:creationId xmlns:a16="http://schemas.microsoft.com/office/drawing/2014/main" id="{03AAB46B-4250-756E-CD02-A5163B129A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584738" y="776024"/>
            <a:ext cx="4300937" cy="1819627"/>
          </a:xfrm>
          <a:prstGeom prst="rect">
            <a:avLst/>
          </a:prstGeom>
        </p:spPr>
      </p:pic>
      <p:pic>
        <p:nvPicPr>
          <p:cNvPr id="26" name="Screen Recording 2023-01-26 at 23.57.35_40__">
            <a:hlinkClick r:id="" action="ppaction://media"/>
            <a:extLst>
              <a:ext uri="{FF2B5EF4-FFF2-40B4-BE49-F238E27FC236}">
                <a16:creationId xmlns:a16="http://schemas.microsoft.com/office/drawing/2014/main" id="{0FCB62B2-521A-C887-7D90-86A8D6B4C25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99327" y="3007635"/>
            <a:ext cx="3811520" cy="1437657"/>
          </a:xfrm>
          <a:prstGeom prst="rect">
            <a:avLst/>
          </a:prstGeom>
        </p:spPr>
      </p:pic>
      <p:pic>
        <p:nvPicPr>
          <p:cNvPr id="27" name="Screen Recording 2023-01-26 at 23.55.24_50__">
            <a:hlinkClick r:id="" action="ppaction://media"/>
            <a:extLst>
              <a:ext uri="{FF2B5EF4-FFF2-40B4-BE49-F238E27FC236}">
                <a16:creationId xmlns:a16="http://schemas.microsoft.com/office/drawing/2014/main" id="{5CC69A2F-5896-2CB1-3D60-87902A2B25F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584738" y="3003083"/>
            <a:ext cx="3837495" cy="1447454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59F46BDF-FFC4-2E86-196F-3E1337FF47FC}"/>
              </a:ext>
            </a:extLst>
          </p:cNvPr>
          <p:cNvSpPr txBox="1"/>
          <p:nvPr/>
        </p:nvSpPr>
        <p:spPr>
          <a:xfrm>
            <a:off x="2062924" y="2699513"/>
            <a:ext cx="539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MinPoint</a:t>
            </a:r>
            <a:r>
              <a:rPr lang="de-DE" sz="1200" dirty="0">
                <a:solidFill>
                  <a:schemeClr val="bg1"/>
                </a:solidFill>
              </a:rPr>
              <a:t> = 40			</a:t>
            </a:r>
            <a:r>
              <a:rPr lang="de-DE" sz="1200" dirty="0" err="1">
                <a:solidFill>
                  <a:schemeClr val="bg1"/>
                </a:solidFill>
              </a:rPr>
              <a:t>MinPoint</a:t>
            </a:r>
            <a:r>
              <a:rPr lang="de-DE" sz="1200" dirty="0">
                <a:solidFill>
                  <a:schemeClr val="bg1"/>
                </a:solidFill>
              </a:rPr>
              <a:t>= 50</a:t>
            </a:r>
            <a:endParaRPr lang="en-AU" sz="1200" dirty="0">
              <a:solidFill>
                <a:schemeClr val="bg1"/>
              </a:solidFill>
            </a:endParaRPr>
          </a:p>
        </p:txBody>
      </p:sp>
      <p:pic>
        <p:nvPicPr>
          <p:cNvPr id="29" name="Screen Recording 2023-01-26 at 23.53.31_100__">
            <a:hlinkClick r:id="" action="ppaction://media"/>
            <a:extLst>
              <a:ext uri="{FF2B5EF4-FFF2-40B4-BE49-F238E27FC236}">
                <a16:creationId xmlns:a16="http://schemas.microsoft.com/office/drawing/2014/main" id="{1A0D2541-0A4F-10E3-3CE6-8CDF6CCD88D5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99327" y="4783242"/>
            <a:ext cx="3811520" cy="1437657"/>
          </a:xfrm>
          <a:prstGeom prst="rect">
            <a:avLst/>
          </a:prstGeom>
        </p:spPr>
      </p:pic>
      <p:pic>
        <p:nvPicPr>
          <p:cNvPr id="30" name="Screen Recording 2023-01-26 at 23.31.08_200__">
            <a:hlinkClick r:id="" action="ppaction://media"/>
            <a:extLst>
              <a:ext uri="{FF2B5EF4-FFF2-40B4-BE49-F238E27FC236}">
                <a16:creationId xmlns:a16="http://schemas.microsoft.com/office/drawing/2014/main" id="{19143008-422F-E2BA-C85E-EABAD97FD5EB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4563506" y="4763842"/>
            <a:ext cx="3858727" cy="145546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458B4E8-B260-964E-F5E2-F6507C196724}"/>
              </a:ext>
            </a:extLst>
          </p:cNvPr>
          <p:cNvSpPr txBox="1"/>
          <p:nvPr/>
        </p:nvSpPr>
        <p:spPr>
          <a:xfrm>
            <a:off x="2128453" y="4470605"/>
            <a:ext cx="539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MinPoint</a:t>
            </a:r>
            <a:r>
              <a:rPr lang="de-DE" sz="1200" dirty="0">
                <a:solidFill>
                  <a:schemeClr val="bg1"/>
                </a:solidFill>
              </a:rPr>
              <a:t> = 100			</a:t>
            </a:r>
            <a:r>
              <a:rPr lang="de-DE" sz="1200" dirty="0" err="1">
                <a:solidFill>
                  <a:schemeClr val="bg1"/>
                </a:solidFill>
              </a:rPr>
              <a:t>MinPoint</a:t>
            </a:r>
            <a:r>
              <a:rPr lang="de-DE" sz="1200" dirty="0">
                <a:solidFill>
                  <a:schemeClr val="bg1"/>
                </a:solidFill>
              </a:rPr>
              <a:t>= 200</a:t>
            </a:r>
            <a:endParaRPr lang="en-A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45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85"/>
    </mc:Choice>
    <mc:Fallback xmlns="">
      <p:transition spd="slow" advTm="26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36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25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733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21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C2DF8-CB41-E62A-FDAC-EADCE66A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42" y="0"/>
            <a:ext cx="9404723" cy="1400530"/>
          </a:xfrm>
        </p:spPr>
        <p:txBody>
          <a:bodyPr/>
          <a:lstStyle/>
          <a:p>
            <a:r>
              <a:rPr lang="de-CH" err="1"/>
              <a:t>Results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C3A6A-2901-5A9F-724F-2AEF0329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4A76B2-14B9-EC05-23EE-E9E48341220E}"/>
              </a:ext>
            </a:extLst>
          </p:cNvPr>
          <p:cNvSpPr txBox="1"/>
          <p:nvPr/>
        </p:nvSpPr>
        <p:spPr>
          <a:xfrm>
            <a:off x="9142343" y="2286322"/>
            <a:ext cx="325859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dirty="0"/>
              <a:t>Resolution: 64 x 64 x 64</a:t>
            </a:r>
          </a:p>
          <a:p>
            <a:endParaRPr lang="en-A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35E148-04E4-BBF5-462A-3B4FF46DF63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1" t="17672" r="37783" b="43750"/>
          <a:stretch/>
        </p:blipFill>
        <p:spPr bwMode="auto">
          <a:xfrm>
            <a:off x="2651827" y="1468060"/>
            <a:ext cx="1426586" cy="155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60FF501-D0A4-E244-CFF9-3342B4687C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" t="64978" r="69175"/>
          <a:stretch/>
        </p:blipFill>
        <p:spPr bwMode="auto">
          <a:xfrm rot="5400000">
            <a:off x="4068491" y="1531527"/>
            <a:ext cx="1553520" cy="14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F8A8768-CC62-6501-2501-3831E7F8760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7" t="12159" r="36437" b="44790"/>
          <a:stretch/>
        </p:blipFill>
        <p:spPr bwMode="auto">
          <a:xfrm>
            <a:off x="2627331" y="4639419"/>
            <a:ext cx="1439972" cy="159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248A9D2-4D78-D240-F135-217824A2A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" t="69094" r="72326" b="3192"/>
          <a:stretch/>
        </p:blipFill>
        <p:spPr bwMode="auto">
          <a:xfrm rot="5400000">
            <a:off x="4056311" y="4715061"/>
            <a:ext cx="1599841" cy="144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A124D99-4207-D210-3370-6985DE51AB19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7" t="66245" r="4598" b="2112"/>
          <a:stretch/>
        </p:blipFill>
        <p:spPr bwMode="auto">
          <a:xfrm rot="5400000">
            <a:off x="7003178" y="4732422"/>
            <a:ext cx="1597438" cy="14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4FA8F79-67C4-AF65-2372-E355EF4C3201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5" t="66322" r="38582" b="3021"/>
          <a:stretch/>
        </p:blipFill>
        <p:spPr bwMode="auto">
          <a:xfrm rot="5400000">
            <a:off x="5526837" y="4740413"/>
            <a:ext cx="1597436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2102A5F-A354-5570-6297-962FFFFFFEF2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7" t="64978" r="1311"/>
          <a:stretch/>
        </p:blipFill>
        <p:spPr bwMode="auto">
          <a:xfrm rot="5400000">
            <a:off x="7039595" y="1522729"/>
            <a:ext cx="1553518" cy="14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608BF03-8972-B32B-0B5A-7EC506C9359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9" t="64978" r="36887"/>
          <a:stretch/>
        </p:blipFill>
        <p:spPr bwMode="auto">
          <a:xfrm rot="5400000">
            <a:off x="5565851" y="1548378"/>
            <a:ext cx="1553520" cy="137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CE093FF4-8D87-19D2-7F60-7C9061C082B2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8" t="59244" r="2603" b="3382"/>
          <a:stretch/>
        </p:blipFill>
        <p:spPr bwMode="auto">
          <a:xfrm rot="5400000">
            <a:off x="7032633" y="3120984"/>
            <a:ext cx="1548220" cy="141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D445A590-664E-5198-F18C-BD1750D6C43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6" t="60996" r="33374" b="3121"/>
          <a:stretch/>
        </p:blipFill>
        <p:spPr bwMode="auto">
          <a:xfrm rot="5400000">
            <a:off x="5553643" y="3114170"/>
            <a:ext cx="1553520" cy="141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33B67D35-B2D8-47C2-8DC6-90C5D2BCB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" t="58782" r="66498"/>
          <a:stretch/>
        </p:blipFill>
        <p:spPr bwMode="auto">
          <a:xfrm rot="5400000">
            <a:off x="4079480" y="3100117"/>
            <a:ext cx="1553521" cy="144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C7D7164-C1E5-C032-8BC6-1FC69DA4C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2" t="8608" r="34680" b="47552"/>
          <a:stretch/>
        </p:blipFill>
        <p:spPr bwMode="auto">
          <a:xfrm>
            <a:off x="2627330" y="3053740"/>
            <a:ext cx="1475451" cy="155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F836366B-336E-159B-168D-8F4AC327E97C}"/>
              </a:ext>
            </a:extLst>
          </p:cNvPr>
          <p:cNvSpPr txBox="1"/>
          <p:nvPr/>
        </p:nvSpPr>
        <p:spPr>
          <a:xfrm rot="16200000">
            <a:off x="-1677143" y="3198168"/>
            <a:ext cx="489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AD	         MCI	        NL</a:t>
            </a:r>
            <a:endParaRPr lang="en-AU" sz="2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5C79205-FFB5-6298-51A4-FA66A40F4F9A}"/>
              </a:ext>
            </a:extLst>
          </p:cNvPr>
          <p:cNvSpPr txBox="1"/>
          <p:nvPr/>
        </p:nvSpPr>
        <p:spPr>
          <a:xfrm>
            <a:off x="2299584" y="992755"/>
            <a:ext cx="62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		  Sagittal           </a:t>
            </a:r>
            <a:r>
              <a:rPr lang="de-DE" dirty="0" err="1"/>
              <a:t>Coronal</a:t>
            </a:r>
            <a:r>
              <a:rPr lang="de-DE" dirty="0"/>
              <a:t>        Horizontal </a:t>
            </a:r>
            <a:endParaRPr lang="en-AU" dirty="0"/>
          </a:p>
        </p:txBody>
      </p:sp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0354899D-96C8-44AA-E406-9B9A154FA7AD}"/>
              </a:ext>
            </a:extLst>
          </p:cNvPr>
          <p:cNvSpPr txBox="1">
            <a:spLocks/>
          </p:cNvSpPr>
          <p:nvPr/>
        </p:nvSpPr>
        <p:spPr bwMode="gray">
          <a:xfrm>
            <a:off x="6625600" y="5930650"/>
            <a:ext cx="1499112" cy="2044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5" name="Bildschirmaufzeichnung 11">
            <a:hlinkClick r:id="" action="ppaction://media"/>
            <a:extLst>
              <a:ext uri="{FF2B5EF4-FFF2-40B4-BE49-F238E27FC236}">
                <a16:creationId xmlns:a16="http://schemas.microsoft.com/office/drawing/2014/main" id="{910F75D8-C30B-9CAB-8576-80864FA940C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6906" y="1468059"/>
            <a:ext cx="1539169" cy="1548592"/>
          </a:xfrm>
          <a:prstGeom prst="rect">
            <a:avLst/>
          </a:prstGeom>
        </p:spPr>
      </p:pic>
      <p:pic>
        <p:nvPicPr>
          <p:cNvPr id="26" name="Bildschirmaufzeichnung 13">
            <a:hlinkClick r:id="" action="ppaction://media"/>
            <a:extLst>
              <a:ext uri="{FF2B5EF4-FFF2-40B4-BE49-F238E27FC236}">
                <a16:creationId xmlns:a16="http://schemas.microsoft.com/office/drawing/2014/main" id="{A59B9DF5-D53B-EDE9-B683-158A79E0991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34894" y="4643717"/>
            <a:ext cx="1548422" cy="1597434"/>
          </a:xfrm>
          <a:prstGeom prst="rect">
            <a:avLst/>
          </a:prstGeom>
        </p:spPr>
      </p:pic>
      <p:pic>
        <p:nvPicPr>
          <p:cNvPr id="27" name="Bildschirmaufzeichnung 15">
            <a:hlinkClick r:id="" action="ppaction://media"/>
            <a:extLst>
              <a:ext uri="{FF2B5EF4-FFF2-40B4-BE49-F238E27FC236}">
                <a16:creationId xmlns:a16="http://schemas.microsoft.com/office/drawing/2014/main" id="{2ED2B8AD-6D01-AD66-49C6-F9B279C3B040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34894" y="3065420"/>
            <a:ext cx="1539169" cy="1541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05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3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9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6400" objId="7"/>
        <p14:stopEvt time="116403" objId="7"/>
        <p14:playEvt time="117217" objId="4"/>
        <p14:stopEvt time="117219" objId="4"/>
        <p14:playEvt time="118236" objId="3"/>
        <p14:stopEvt time="119163" objId="3"/>
        <p14:playEvt time="119168" objId="3"/>
        <p14:stopEvt time="119172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3|1|0.2|0.5|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163</Words>
  <Application>Microsoft Office PowerPoint</Application>
  <PresentationFormat>Breitbild</PresentationFormat>
  <Paragraphs>39</Paragraphs>
  <Slides>6</Slides>
  <Notes>5</Notes>
  <HiddenSlides>0</HiddenSlides>
  <MMClips>14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Century Gothic (Textkörper)</vt:lpstr>
      <vt:lpstr>Arial</vt:lpstr>
      <vt:lpstr>Calibri</vt:lpstr>
      <vt:lpstr>Century Gothic</vt:lpstr>
      <vt:lpstr>Times New Roman</vt:lpstr>
      <vt:lpstr>Wingdings 3</vt:lpstr>
      <vt:lpstr>Ion</vt:lpstr>
      <vt:lpstr>PowerPoint-Präsentation</vt:lpstr>
      <vt:lpstr>MRI information</vt:lpstr>
      <vt:lpstr>PowerPoint-Präsentation</vt:lpstr>
      <vt:lpstr>PowerPoint-Präsentation</vt:lpstr>
      <vt:lpstr>PowerPoint-Präsentation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Weiping Zhang</dc:creator>
  <cp:lastModifiedBy>Weiping Zhang (s)</cp:lastModifiedBy>
  <cp:revision>21</cp:revision>
  <dcterms:created xsi:type="dcterms:W3CDTF">2022-10-10T19:21:32Z</dcterms:created>
  <dcterms:modified xsi:type="dcterms:W3CDTF">2023-01-26T23:39:32Z</dcterms:modified>
</cp:coreProperties>
</file>